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4" r:id="rId5"/>
    <p:sldMasterId id="2147483650" r:id="rId6"/>
    <p:sldMasterId id="2147483665" r:id="rId7"/>
    <p:sldMasterId id="2147483671" r:id="rId8"/>
    <p:sldMasterId id="2147483675" r:id="rId9"/>
    <p:sldMasterId id="2147483684" r:id="rId10"/>
    <p:sldMasterId id="2147483690" r:id="rId11"/>
  </p:sldMasterIdLst>
  <p:notesMasterIdLst>
    <p:notesMasterId r:id="rId18"/>
  </p:notesMasterIdLst>
  <p:handoutMasterIdLst>
    <p:handoutMasterId r:id="rId19"/>
  </p:handoutMasterIdLst>
  <p:sldIdLst>
    <p:sldId id="453" r:id="rId12"/>
    <p:sldId id="454" r:id="rId13"/>
    <p:sldId id="460" r:id="rId14"/>
    <p:sldId id="456" r:id="rId15"/>
    <p:sldId id="458" r:id="rId16"/>
    <p:sldId id="461" r:id="rId17"/>
  </p:sldIdLst>
  <p:sldSz cx="12192000" cy="6858000"/>
  <p:notesSz cx="6858000" cy="9144000"/>
  <p:custShowLst>
    <p:custShow name="Presentazione personalizzata 1" id="0">
      <p:sldLst/>
    </p:custShow>
  </p:custShowLst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  <p:cmAuthor id="2" name="Hammam Chamma" initials="H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784C1"/>
    <a:srgbClr val="5C80B3"/>
    <a:srgbClr val="5F89B9"/>
    <a:srgbClr val="5F82B9"/>
    <a:srgbClr val="5A78B9"/>
    <a:srgbClr val="5F73C8"/>
    <a:srgbClr val="5F73B9"/>
    <a:srgbClr val="5073BA"/>
    <a:srgbClr val="507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25" autoAdjust="0"/>
    <p:restoredTop sz="98146" autoAdjust="0"/>
  </p:normalViewPr>
  <p:slideViewPr>
    <p:cSldViewPr snapToGrid="0">
      <p:cViewPr>
        <p:scale>
          <a:sx n="73" d="100"/>
          <a:sy n="73" d="100"/>
        </p:scale>
        <p:origin x="858" y="450"/>
      </p:cViewPr>
      <p:guideLst>
        <p:guide orient="horz" pos="215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8" d="100"/>
          <a:sy n="178" d="100"/>
        </p:scale>
        <p:origin x="6024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777E4-9475-8446-9C92-3FD7FFADEFA1}" type="datetimeFigureOut">
              <a:rPr lang="it-IT" smtClean="0">
                <a:latin typeface="Arial"/>
              </a:rPr>
              <a:pPr/>
              <a:t>27/08/2018</a:t>
            </a:fld>
            <a:endParaRPr lang="it-IT" dirty="0">
              <a:latin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04876-7C41-8541-8A87-AC5A2920BFC6}" type="slidenum">
              <a:rPr lang="it-IT" smtClean="0">
                <a:latin typeface="Arial"/>
              </a:rPr>
              <a:pPr/>
              <a:t>‹#›</a:t>
            </a:fld>
            <a:endParaRPr lang="it-IT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137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1A086D9-B6C2-4543-93F1-7626B8D6DACC}" type="datetimeFigureOut">
              <a:rPr lang="it-IT" smtClean="0"/>
              <a:pPr/>
              <a:t>27/08/2018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56EDDCE-EE65-6D48-ACA2-30328AA80092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6336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39050" y="2296338"/>
            <a:ext cx="11188001" cy="6265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39049" y="2902436"/>
            <a:ext cx="11188001" cy="443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of </a:t>
            </a:r>
            <a:r>
              <a:rPr lang="en-US"/>
              <a:t>the presentation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9049" y="3661461"/>
            <a:ext cx="11188001" cy="303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9049" y="3957109"/>
            <a:ext cx="11188001" cy="303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Job Title or </a:t>
            </a:r>
            <a:r>
              <a:rPr lang="it-IT" dirty="0" err="1"/>
              <a:t>Department</a:t>
            </a:r>
            <a:endParaRPr lang="it-IT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9049" y="5265797"/>
            <a:ext cx="11188001" cy="303805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City, </a:t>
            </a:r>
            <a:r>
              <a:rPr lang="it-IT" dirty="0" err="1"/>
              <a:t>Nation</a:t>
            </a:r>
            <a:endParaRPr lang="it-IT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9049" y="5512076"/>
            <a:ext cx="11188001" cy="303805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May 16, 2017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Note</a:t>
            </a:r>
          </a:p>
          <a:p>
            <a:pPr lvl="0"/>
            <a:r>
              <a:rPr lang="it-IT" dirty="0"/>
              <a:t>(1) Include expense incurred in relation to sale of receivables, committed lines fees, hedges</a:t>
            </a:r>
          </a:p>
          <a:p>
            <a:pPr lvl="0"/>
            <a:r>
              <a:rPr lang="it-IT" dirty="0"/>
              <a:t>(2) Net of charges on sales of receivables intersegment and floor plan fees</a:t>
            </a:r>
          </a:p>
          <a:p>
            <a:pPr lvl="0"/>
            <a:r>
              <a:rPr lang="it-IT" dirty="0"/>
              <a:t>(3) Excluding derivatives fair values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477333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(4) Include FX gain/losses, interest cost capitalized (IAS23), bank fees and other financial charges Numbers may not add due to rounding</a:t>
            </a:r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21" hasCustomPrompt="1"/>
          </p:nvPr>
        </p:nvSpPr>
        <p:spPr>
          <a:xfrm>
            <a:off x="683688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Click on the </a:t>
            </a:r>
            <a:r>
              <a:rPr lang="it-IT" dirty="0" err="1"/>
              <a:t>icon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a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5" name="Segnaposto tabella 13"/>
          <p:cNvSpPr>
            <a:spLocks noGrp="1"/>
          </p:cNvSpPr>
          <p:nvPr>
            <p:ph type="tbl" sz="quarter" idx="22" hasCustomPrompt="1"/>
          </p:nvPr>
        </p:nvSpPr>
        <p:spPr>
          <a:xfrm>
            <a:off x="6085421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055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1259999"/>
            <a:ext cx="4732533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 here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3" y="905954"/>
            <a:ext cx="8074044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Subtitle here</a:t>
            </a:r>
          </a:p>
        </p:txBody>
      </p:sp>
      <p:sp>
        <p:nvSpPr>
          <p:cNvPr id="17" name="Segnaposto grafico 7"/>
          <p:cNvSpPr>
            <a:spLocks noGrp="1"/>
          </p:cNvSpPr>
          <p:nvPr>
            <p:ph type="chart" sz="quarter" idx="16" hasCustomPrompt="1"/>
          </p:nvPr>
        </p:nvSpPr>
        <p:spPr>
          <a:xfrm>
            <a:off x="5723464" y="1256248"/>
            <a:ext cx="5904093" cy="486515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graph</a:t>
            </a:r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0355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39050" y="2296338"/>
            <a:ext cx="11188001" cy="6265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39049" y="2902436"/>
            <a:ext cx="11188001" cy="443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of </a:t>
            </a:r>
            <a:r>
              <a:rPr lang="en-US"/>
              <a:t>the presentation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9049" y="3661461"/>
            <a:ext cx="11188001" cy="303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9049" y="3957109"/>
            <a:ext cx="11188001" cy="303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Job Title or </a:t>
            </a:r>
            <a:r>
              <a:rPr lang="it-IT" dirty="0" err="1"/>
              <a:t>Department</a:t>
            </a:r>
            <a:endParaRPr lang="it-IT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9049" y="5265797"/>
            <a:ext cx="11188001" cy="303805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City, </a:t>
            </a:r>
            <a:r>
              <a:rPr lang="it-IT" dirty="0" err="1"/>
              <a:t>Nation</a:t>
            </a:r>
            <a:endParaRPr lang="it-IT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9049" y="5512076"/>
            <a:ext cx="11188001" cy="303805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May 16,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6558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4697" y="1688602"/>
            <a:ext cx="4732533" cy="443279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 here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44697" y="1222001"/>
            <a:ext cx="8074044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Subtitle here</a:t>
            </a:r>
          </a:p>
        </p:txBody>
      </p:sp>
      <p:sp>
        <p:nvSpPr>
          <p:cNvPr id="17" name="Segnaposto grafico 7"/>
          <p:cNvSpPr>
            <a:spLocks noGrp="1"/>
          </p:cNvSpPr>
          <p:nvPr>
            <p:ph type="chart" sz="quarter" idx="16" hasCustomPrompt="1"/>
          </p:nvPr>
        </p:nvSpPr>
        <p:spPr>
          <a:xfrm>
            <a:off x="5723464" y="1688602"/>
            <a:ext cx="5904093" cy="443279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graph</a:t>
            </a:r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4873215" y="736601"/>
            <a:ext cx="6822796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2082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437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566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1260000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Text lorem ipsum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2" y="307002"/>
            <a:ext cx="7792885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5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45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60001"/>
            <a:ext cx="10726933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393" indent="-284393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bg1"/>
                </a:solidFill>
              </a:defRPr>
            </a:lvl2pPr>
            <a:lvl3pPr marL="1198770" indent="-284393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bg1"/>
                </a:solidFill>
              </a:defRPr>
            </a:lvl3pPr>
            <a:lvl4pPr marL="1544361" indent="-251994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bg1"/>
                </a:solidFill>
              </a:defRPr>
            </a:lvl4pPr>
            <a:lvl5pPr marL="2001550" indent="-251994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1586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Note</a:t>
            </a:r>
          </a:p>
          <a:p>
            <a:pPr lvl="0"/>
            <a:r>
              <a:rPr lang="it-IT" dirty="0"/>
              <a:t>(1) Include expense incurred in relation to sale of receivables, committed lines fees, hedges</a:t>
            </a:r>
          </a:p>
          <a:p>
            <a:pPr lvl="0"/>
            <a:r>
              <a:rPr lang="it-IT" dirty="0"/>
              <a:t>(2) Net of charges on sales of receivables intersegment and floor plan fees</a:t>
            </a:r>
          </a:p>
          <a:p>
            <a:pPr lvl="0"/>
            <a:r>
              <a:rPr lang="it-IT" dirty="0"/>
              <a:t>(3) Excluding derivatives fair values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477333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(4) Include FX gain/losses, interest cost capitalized (IAS23), bank fees and other financial charges Numbers may not add due to rounding</a:t>
            </a:r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21" hasCustomPrompt="1"/>
          </p:nvPr>
        </p:nvSpPr>
        <p:spPr>
          <a:xfrm>
            <a:off x="683688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Click on the </a:t>
            </a:r>
            <a:r>
              <a:rPr lang="it-IT" dirty="0" err="1"/>
              <a:t>icon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a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5" name="Segnaposto tabella 13"/>
          <p:cNvSpPr>
            <a:spLocks noGrp="1"/>
          </p:cNvSpPr>
          <p:nvPr>
            <p:ph type="tbl" sz="quarter" idx="22" hasCustomPrompt="1"/>
          </p:nvPr>
        </p:nvSpPr>
        <p:spPr>
          <a:xfrm>
            <a:off x="6085421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79715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1259999"/>
            <a:ext cx="4732533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 here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3" y="905954"/>
            <a:ext cx="8074044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Subtitle here</a:t>
            </a:r>
          </a:p>
        </p:txBody>
      </p:sp>
      <p:sp>
        <p:nvSpPr>
          <p:cNvPr id="17" name="Segnaposto grafico 7"/>
          <p:cNvSpPr>
            <a:spLocks noGrp="1"/>
          </p:cNvSpPr>
          <p:nvPr>
            <p:ph type="chart" sz="quarter" idx="16" hasCustomPrompt="1"/>
          </p:nvPr>
        </p:nvSpPr>
        <p:spPr>
          <a:xfrm>
            <a:off x="5723464" y="1256248"/>
            <a:ext cx="5904093" cy="486515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graph</a:t>
            </a:r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73473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437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1492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437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1260000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Text lorem ipsum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2" y="307002"/>
            <a:ext cx="7792885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5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458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60001"/>
            <a:ext cx="10726933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393" indent="-284393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bg1"/>
                </a:solidFill>
              </a:defRPr>
            </a:lvl2pPr>
            <a:lvl3pPr marL="1198770" indent="-284393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bg1"/>
                </a:solidFill>
              </a:defRPr>
            </a:lvl3pPr>
            <a:lvl4pPr marL="1544361" indent="-251994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bg1"/>
                </a:solidFill>
              </a:defRPr>
            </a:lvl4pPr>
            <a:lvl5pPr marL="2001550" indent="-251994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89250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Note</a:t>
            </a:r>
          </a:p>
          <a:p>
            <a:pPr lvl="0"/>
            <a:r>
              <a:rPr lang="it-IT" dirty="0"/>
              <a:t>(1) Include expense incurred in relation to sale of receivables, committed lines fees, hedges</a:t>
            </a:r>
          </a:p>
          <a:p>
            <a:pPr lvl="0"/>
            <a:r>
              <a:rPr lang="it-IT" dirty="0"/>
              <a:t>(2) Net of charges on sales of receivables intersegment and floor plan fees</a:t>
            </a:r>
          </a:p>
          <a:p>
            <a:pPr lvl="0"/>
            <a:r>
              <a:rPr lang="it-IT" dirty="0"/>
              <a:t>(3) Excluding derivatives fair values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477333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(4) Include FX gain/losses, interest cost capitalized (IAS23), bank fees and other financial charges Numbers may not add due to rounding</a:t>
            </a:r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21" hasCustomPrompt="1"/>
          </p:nvPr>
        </p:nvSpPr>
        <p:spPr>
          <a:xfrm>
            <a:off x="683688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Click on the </a:t>
            </a:r>
            <a:r>
              <a:rPr lang="it-IT" dirty="0" err="1"/>
              <a:t>icon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a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5" name="Segnaposto tabella 13"/>
          <p:cNvSpPr>
            <a:spLocks noGrp="1"/>
          </p:cNvSpPr>
          <p:nvPr>
            <p:ph type="tbl" sz="quarter" idx="22" hasCustomPrompt="1"/>
          </p:nvPr>
        </p:nvSpPr>
        <p:spPr>
          <a:xfrm>
            <a:off x="6085421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48730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1259999"/>
            <a:ext cx="4732533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 here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3" y="905954"/>
            <a:ext cx="8074044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Subtitle here</a:t>
            </a:r>
          </a:p>
        </p:txBody>
      </p:sp>
      <p:sp>
        <p:nvSpPr>
          <p:cNvPr id="17" name="Segnaposto grafico 7"/>
          <p:cNvSpPr>
            <a:spLocks noGrp="1"/>
          </p:cNvSpPr>
          <p:nvPr>
            <p:ph type="chart" sz="quarter" idx="16" hasCustomPrompt="1"/>
          </p:nvPr>
        </p:nvSpPr>
        <p:spPr>
          <a:xfrm>
            <a:off x="5723464" y="1256248"/>
            <a:ext cx="5904093" cy="486515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graph</a:t>
            </a:r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42868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437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16780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1260000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Text lorem ipsum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2" y="307002"/>
            <a:ext cx="7792885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5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3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60001"/>
            <a:ext cx="10726933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393" indent="-284393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bg1"/>
                </a:solidFill>
              </a:defRPr>
            </a:lvl2pPr>
            <a:lvl3pPr marL="1198770" indent="-284393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bg1"/>
                </a:solidFill>
              </a:defRPr>
            </a:lvl3pPr>
            <a:lvl4pPr marL="1544361" indent="-251994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bg1"/>
                </a:solidFill>
              </a:defRPr>
            </a:lvl4pPr>
            <a:lvl5pPr marL="2001550" indent="-251994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95781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Note</a:t>
            </a:r>
          </a:p>
          <a:p>
            <a:pPr lvl="0"/>
            <a:r>
              <a:rPr lang="it-IT" dirty="0"/>
              <a:t>(1) Include expense incurred in relation to sale of receivables, committed lines fees, hedges</a:t>
            </a:r>
          </a:p>
          <a:p>
            <a:pPr lvl="0"/>
            <a:r>
              <a:rPr lang="it-IT" dirty="0"/>
              <a:t>(2) Net of charges on sales of receivables intersegment and floor plan fees</a:t>
            </a:r>
          </a:p>
          <a:p>
            <a:pPr lvl="0"/>
            <a:r>
              <a:rPr lang="it-IT" dirty="0"/>
              <a:t>(3) Excluding derivatives fair values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477333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(4) Include FX gain/losses, interest cost capitalized (IAS23), bank fees and other financial charges Numbers may not add due to rounding</a:t>
            </a:r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21" hasCustomPrompt="1"/>
          </p:nvPr>
        </p:nvSpPr>
        <p:spPr>
          <a:xfrm>
            <a:off x="683688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Click on the </a:t>
            </a:r>
            <a:r>
              <a:rPr lang="it-IT" dirty="0" err="1"/>
              <a:t>icon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a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5" name="Segnaposto tabella 13"/>
          <p:cNvSpPr>
            <a:spLocks noGrp="1"/>
          </p:cNvSpPr>
          <p:nvPr>
            <p:ph type="tbl" sz="quarter" idx="22" hasCustomPrompt="1"/>
          </p:nvPr>
        </p:nvSpPr>
        <p:spPr>
          <a:xfrm>
            <a:off x="6085421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27171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1259999"/>
            <a:ext cx="4732533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 here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3" y="905954"/>
            <a:ext cx="8074044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Subtitle here</a:t>
            </a:r>
          </a:p>
        </p:txBody>
      </p:sp>
      <p:sp>
        <p:nvSpPr>
          <p:cNvPr id="17" name="Segnaposto grafico 7"/>
          <p:cNvSpPr>
            <a:spLocks noGrp="1"/>
          </p:cNvSpPr>
          <p:nvPr>
            <p:ph type="chart" sz="quarter" idx="16" hasCustomPrompt="1"/>
          </p:nvPr>
        </p:nvSpPr>
        <p:spPr>
          <a:xfrm>
            <a:off x="5723464" y="1256248"/>
            <a:ext cx="5904093" cy="486515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graph</a:t>
            </a:r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313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1260000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Text lorem ipsum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2" y="307002"/>
            <a:ext cx="7792885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5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C4923D-53AD-499E-81A6-EBEFEBE598B3}"/>
              </a:ext>
            </a:extLst>
          </p:cNvPr>
          <p:cNvSpPr/>
          <p:nvPr userDrawn="1"/>
        </p:nvSpPr>
        <p:spPr>
          <a:xfrm>
            <a:off x="467637" y="5335169"/>
            <a:ext cx="11529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9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60001"/>
            <a:ext cx="10726933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393" indent="-284393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bg1"/>
                </a:solidFill>
              </a:defRPr>
            </a:lvl2pPr>
            <a:lvl3pPr marL="1198770" indent="-284393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bg1"/>
                </a:solidFill>
              </a:defRPr>
            </a:lvl3pPr>
            <a:lvl4pPr marL="1544361" indent="-251994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bg1"/>
                </a:solidFill>
              </a:defRPr>
            </a:lvl4pPr>
            <a:lvl5pPr marL="2001550" indent="-251994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96E12-FB12-41CD-BC56-F80DA88BF48C}"/>
              </a:ext>
            </a:extLst>
          </p:cNvPr>
          <p:cNvSpPr/>
          <p:nvPr userDrawn="1"/>
        </p:nvSpPr>
        <p:spPr>
          <a:xfrm>
            <a:off x="467637" y="5345927"/>
            <a:ext cx="11529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9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Note</a:t>
            </a:r>
          </a:p>
          <a:p>
            <a:pPr lvl="0"/>
            <a:r>
              <a:rPr lang="it-IT" dirty="0"/>
              <a:t>(1) Include expense incurred in relation to sale of receivables, committed lines fees, hedges</a:t>
            </a:r>
          </a:p>
          <a:p>
            <a:pPr lvl="0"/>
            <a:r>
              <a:rPr lang="it-IT" dirty="0"/>
              <a:t>(2) Net of charges on sales of receivables intersegment and floor plan fees</a:t>
            </a:r>
          </a:p>
          <a:p>
            <a:pPr lvl="0"/>
            <a:r>
              <a:rPr lang="it-IT" dirty="0"/>
              <a:t>(3) Excluding derivatives fair values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477333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(4) Include FX gain/losses, interest cost capitalized (IAS23), bank fees and other financial charges Numbers may not add due to rounding</a:t>
            </a:r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21" hasCustomPrompt="1"/>
          </p:nvPr>
        </p:nvSpPr>
        <p:spPr>
          <a:xfrm>
            <a:off x="683688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Click on the </a:t>
            </a:r>
            <a:r>
              <a:rPr lang="it-IT" dirty="0" err="1"/>
              <a:t>icon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a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5" name="Segnaposto tabella 13"/>
          <p:cNvSpPr>
            <a:spLocks noGrp="1"/>
          </p:cNvSpPr>
          <p:nvPr>
            <p:ph type="tbl" sz="quarter" idx="22" hasCustomPrompt="1"/>
          </p:nvPr>
        </p:nvSpPr>
        <p:spPr>
          <a:xfrm>
            <a:off x="6085421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1259999"/>
            <a:ext cx="4732533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 here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3" y="905954"/>
            <a:ext cx="8074044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Subtitle here</a:t>
            </a:r>
          </a:p>
        </p:txBody>
      </p:sp>
      <p:sp>
        <p:nvSpPr>
          <p:cNvPr id="17" name="Segnaposto grafico 7"/>
          <p:cNvSpPr>
            <a:spLocks noGrp="1"/>
          </p:cNvSpPr>
          <p:nvPr>
            <p:ph type="chart" sz="quarter" idx="16" hasCustomPrompt="1"/>
          </p:nvPr>
        </p:nvSpPr>
        <p:spPr>
          <a:xfrm>
            <a:off x="5723464" y="1256248"/>
            <a:ext cx="5904093" cy="486515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click on the icon to insert a graph</a:t>
            </a:r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437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2591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1260000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Text lorem ipsum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2" y="307002"/>
            <a:ext cx="7792885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7995" indent="-179996" algn="l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400" b="0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Bullet text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5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1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674284" y="6588002"/>
            <a:ext cx="427411" cy="1995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60001"/>
            <a:ext cx="10726933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393" indent="-284393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bg1"/>
                </a:solidFill>
              </a:defRPr>
            </a:lvl2pPr>
            <a:lvl3pPr marL="1198770" indent="-284393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bg1"/>
                </a:solidFill>
              </a:defRPr>
            </a:lvl3pPr>
            <a:lvl4pPr marL="1544361" indent="-251994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bg1"/>
                </a:solidFill>
              </a:defRPr>
            </a:lvl4pPr>
            <a:lvl5pPr marL="2001550" indent="-251994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307002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bg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50516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1">
            <a:extLst>
              <a:ext uri="{FF2B5EF4-FFF2-40B4-BE49-F238E27FC236}">
                <a16:creationId xmlns:a16="http://schemas.microsoft.com/office/drawing/2014/main" id="{B867CB9B-A75B-4B46-A748-185DF3FB28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95000"/>
                  <a:lumOff val="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it-IT" sz="9600" b="0" dirty="0">
              <a:solidFill>
                <a:schemeClr val="tx1">
                  <a:lumMod val="95000"/>
                  <a:lumOff val="5000"/>
                </a:schemeClr>
              </a:solidFill>
              <a:latin typeface="Viper Squadron Solid" panose="00000400000000000000" pitchFamily="2" charset="0"/>
            </a:endParaRPr>
          </a:p>
        </p:txBody>
      </p:sp>
      <p:sp>
        <p:nvSpPr>
          <p:cNvPr id="3" name="Rettangolo 31"/>
          <p:cNvSpPr/>
          <p:nvPr userDrawn="1"/>
        </p:nvSpPr>
        <p:spPr>
          <a:xfrm>
            <a:off x="0" y="1118795"/>
            <a:ext cx="12192000" cy="53895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it-IT" sz="9600" b="0" dirty="0">
              <a:solidFill>
                <a:schemeClr val="tx1">
                  <a:lumMod val="75000"/>
                  <a:lumOff val="25000"/>
                </a:schemeClr>
              </a:solidFill>
              <a:latin typeface="Viper Squadron Solid" panose="000004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D9CEC1-6732-4FFA-84DE-F202A29C5686}"/>
              </a:ext>
            </a:extLst>
          </p:cNvPr>
          <p:cNvSpPr/>
          <p:nvPr userDrawn="1"/>
        </p:nvSpPr>
        <p:spPr>
          <a:xfrm>
            <a:off x="521425" y="4653340"/>
            <a:ext cx="11529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9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  <p:extLst>
      <p:ext uri="{BB962C8B-B14F-4D97-AF65-F5344CB8AC3E}">
        <p14:creationId xmlns:p14="http://schemas.microsoft.com/office/powerpoint/2010/main" val="11328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02" y="1755874"/>
            <a:ext cx="9522497" cy="6855391"/>
          </a:xfrm>
          <a:prstGeom prst="rect">
            <a:avLst/>
          </a:prstGeom>
        </p:spPr>
      </p:pic>
      <p:sp>
        <p:nvSpPr>
          <p:cNvPr id="8" name="Rettangolo 31">
            <a:extLst>
              <a:ext uri="{FF2B5EF4-FFF2-40B4-BE49-F238E27FC236}">
                <a16:creationId xmlns:a16="http://schemas.microsoft.com/office/drawing/2014/main" id="{5DEB8A39-E68C-47F2-AB26-5CE001B1CD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95000"/>
                  <a:lumOff val="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it-IT" sz="9600" b="0" dirty="0">
              <a:solidFill>
                <a:schemeClr val="tx1">
                  <a:lumMod val="95000"/>
                  <a:lumOff val="5000"/>
                </a:schemeClr>
              </a:solidFill>
              <a:latin typeface="Viper Squadron Solid" panose="00000400000000000000" pitchFamily="2" charset="0"/>
            </a:endParaRPr>
          </a:p>
        </p:txBody>
      </p:sp>
      <p:sp>
        <p:nvSpPr>
          <p:cNvPr id="9" name="Rettangolo 31">
            <a:extLst>
              <a:ext uri="{FF2B5EF4-FFF2-40B4-BE49-F238E27FC236}">
                <a16:creationId xmlns:a16="http://schemas.microsoft.com/office/drawing/2014/main" id="{F37A4F3A-B2A1-4980-9F35-8B79671603B0}"/>
              </a:ext>
            </a:extLst>
          </p:cNvPr>
          <p:cNvSpPr/>
          <p:nvPr userDrawn="1"/>
        </p:nvSpPr>
        <p:spPr>
          <a:xfrm>
            <a:off x="0" y="1118795"/>
            <a:ext cx="12192000" cy="53895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it-IT" sz="9600" b="0" dirty="0">
              <a:solidFill>
                <a:schemeClr val="tx1">
                  <a:lumMod val="75000"/>
                  <a:lumOff val="25000"/>
                </a:schemeClr>
              </a:solidFill>
              <a:latin typeface="Viper Squadron Solid" panose="000004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8E54AE-2411-48BD-BC25-7B38F5B69748}"/>
              </a:ext>
            </a:extLst>
          </p:cNvPr>
          <p:cNvSpPr/>
          <p:nvPr userDrawn="1"/>
        </p:nvSpPr>
        <p:spPr>
          <a:xfrm>
            <a:off x="521425" y="4653340"/>
            <a:ext cx="11529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9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  <p:extLst>
      <p:ext uri="{BB962C8B-B14F-4D97-AF65-F5344CB8AC3E}">
        <p14:creationId xmlns:p14="http://schemas.microsoft.com/office/powerpoint/2010/main" val="375635369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cxnSp>
        <p:nvCxnSpPr>
          <p:cNvPr id="14" name="Connettore 1 13"/>
          <p:cNvCxnSpPr/>
          <p:nvPr userDrawn="1"/>
        </p:nvCxnSpPr>
        <p:spPr>
          <a:xfrm rot="5400000">
            <a:off x="11392488" y="6654537"/>
            <a:ext cx="186267" cy="2117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20000" y="762000"/>
            <a:ext cx="107645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60BE02-66D8-4C3C-A435-AA29B8BAB2A7}"/>
              </a:ext>
            </a:extLst>
          </p:cNvPr>
          <p:cNvSpPr txBox="1"/>
          <p:nvPr userDrawn="1"/>
        </p:nvSpPr>
        <p:spPr>
          <a:xfrm>
            <a:off x="9239525" y="196334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2" r:id="rId4"/>
    <p:sldLayoutId id="2147483653" r:id="rId5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rot="5400000">
            <a:off x="11392488" y="6654537"/>
            <a:ext cx="186267" cy="2117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20000" y="762000"/>
            <a:ext cx="107645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D03768-2FC2-4837-BD70-F0EF80A73133}"/>
              </a:ext>
            </a:extLst>
          </p:cNvPr>
          <p:cNvSpPr txBox="1"/>
          <p:nvPr userDrawn="1"/>
        </p:nvSpPr>
        <p:spPr>
          <a:xfrm>
            <a:off x="9239525" y="196334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  <p:extLst>
      <p:ext uri="{BB962C8B-B14F-4D97-AF65-F5344CB8AC3E}">
        <p14:creationId xmlns:p14="http://schemas.microsoft.com/office/powerpoint/2010/main" val="278074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1">
            <a:extLst>
              <a:ext uri="{FF2B5EF4-FFF2-40B4-BE49-F238E27FC236}">
                <a16:creationId xmlns:a16="http://schemas.microsoft.com/office/drawing/2014/main" id="{58F5DBC7-665A-467D-8E1D-34EB261C7E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95000"/>
                  <a:lumOff val="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it-IT" sz="9600" b="0" dirty="0">
              <a:solidFill>
                <a:schemeClr val="tx1">
                  <a:lumMod val="95000"/>
                  <a:lumOff val="5000"/>
                </a:schemeClr>
              </a:solidFill>
              <a:latin typeface="Viper Squadron Solid" panose="00000400000000000000" pitchFamily="2" charset="0"/>
            </a:endParaRPr>
          </a:p>
        </p:txBody>
      </p:sp>
      <p:sp>
        <p:nvSpPr>
          <p:cNvPr id="3" name="Rettangolo 31"/>
          <p:cNvSpPr/>
          <p:nvPr userDrawn="1"/>
        </p:nvSpPr>
        <p:spPr>
          <a:xfrm>
            <a:off x="0" y="1625600"/>
            <a:ext cx="12192000" cy="4597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9AE08-2979-4030-9485-0EFADC77083E}"/>
              </a:ext>
            </a:extLst>
          </p:cNvPr>
          <p:cNvSpPr/>
          <p:nvPr userDrawn="1"/>
        </p:nvSpPr>
        <p:spPr>
          <a:xfrm>
            <a:off x="521425" y="4653340"/>
            <a:ext cx="11529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9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94E5D-DD30-4E55-AAEB-56A844FBBAEB}"/>
              </a:ext>
            </a:extLst>
          </p:cNvPr>
          <p:cNvSpPr txBox="1"/>
          <p:nvPr userDrawn="1"/>
        </p:nvSpPr>
        <p:spPr>
          <a:xfrm>
            <a:off x="364465" y="542758"/>
            <a:ext cx="4232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  <p:extLst>
      <p:ext uri="{BB962C8B-B14F-4D97-AF65-F5344CB8AC3E}">
        <p14:creationId xmlns:p14="http://schemas.microsoft.com/office/powerpoint/2010/main" val="179077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rot="5400000">
            <a:off x="11392488" y="6654537"/>
            <a:ext cx="186267" cy="2117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20000" y="762000"/>
            <a:ext cx="107645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1686A10-A2FC-4734-AB03-B868E5DF59D5}"/>
              </a:ext>
            </a:extLst>
          </p:cNvPr>
          <p:cNvSpPr/>
          <p:nvPr userDrawn="1"/>
        </p:nvSpPr>
        <p:spPr>
          <a:xfrm>
            <a:off x="521425" y="4653340"/>
            <a:ext cx="11529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9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97B21-5718-4DE5-ABF2-38EB3E70487C}"/>
              </a:ext>
            </a:extLst>
          </p:cNvPr>
          <p:cNvSpPr txBox="1"/>
          <p:nvPr userDrawn="1"/>
        </p:nvSpPr>
        <p:spPr>
          <a:xfrm>
            <a:off x="9239525" y="196334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  <p:extLst>
      <p:ext uri="{BB962C8B-B14F-4D97-AF65-F5344CB8AC3E}">
        <p14:creationId xmlns:p14="http://schemas.microsoft.com/office/powerpoint/2010/main" val="368477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rot="5400000">
            <a:off x="11392488" y="6654537"/>
            <a:ext cx="186267" cy="2117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20000" y="762000"/>
            <a:ext cx="107645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3FD2AE-EFA6-436D-B2C4-5F3491A715BD}"/>
              </a:ext>
            </a:extLst>
          </p:cNvPr>
          <p:cNvSpPr txBox="1"/>
          <p:nvPr userDrawn="1"/>
        </p:nvSpPr>
        <p:spPr>
          <a:xfrm>
            <a:off x="9239525" y="196334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  <p:extLst>
      <p:ext uri="{BB962C8B-B14F-4D97-AF65-F5344CB8AC3E}">
        <p14:creationId xmlns:p14="http://schemas.microsoft.com/office/powerpoint/2010/main" val="28830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rot="5400000">
            <a:off x="11392488" y="6654537"/>
            <a:ext cx="186267" cy="2117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20000" y="762000"/>
            <a:ext cx="107645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80B8937-8CD4-421C-9386-30D274BB5186}"/>
              </a:ext>
            </a:extLst>
          </p:cNvPr>
          <p:cNvSpPr txBox="1"/>
          <p:nvPr userDrawn="1"/>
        </p:nvSpPr>
        <p:spPr>
          <a:xfrm>
            <a:off x="9239525" y="196334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iper Squadron Solid" panose="00000400000000000000" pitchFamily="2" charset="0"/>
              </a:rPr>
              <a:t>MATTRACKERGPS</a:t>
            </a:r>
          </a:p>
        </p:txBody>
      </p:sp>
    </p:spTree>
    <p:extLst>
      <p:ext uri="{BB962C8B-B14F-4D97-AF65-F5344CB8AC3E}">
        <p14:creationId xmlns:p14="http://schemas.microsoft.com/office/powerpoint/2010/main" val="14867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 txBox="1">
            <a:spLocks/>
          </p:cNvSpPr>
          <p:nvPr/>
        </p:nvSpPr>
        <p:spPr>
          <a:xfrm>
            <a:off x="972001" y="2954000"/>
            <a:ext cx="7740200" cy="74663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2000" b="0" i="0" u="none" kern="1200" baseline="0">
                <a:solidFill>
                  <a:schemeClr val="bg2"/>
                </a:solidFill>
                <a:uFillTx/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Review of concept and future opportunities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881627" y="2366501"/>
            <a:ext cx="7845137" cy="57412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u="none" kern="1200" baseline="0">
                <a:solidFill>
                  <a:schemeClr val="bg2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MATtrackerGPS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2153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00120" y="452391"/>
            <a:ext cx="10726933" cy="511705"/>
          </a:xfrm>
        </p:spPr>
        <p:txBody>
          <a:bodyPr/>
          <a:lstStyle/>
          <a:p>
            <a:r>
              <a:rPr lang="en-US" sz="4800" dirty="0"/>
              <a:t>Overview</a:t>
            </a:r>
          </a:p>
          <a:p>
            <a:endParaRPr lang="en-US" sz="4800" dirty="0"/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700120" y="1158949"/>
            <a:ext cx="10933044" cy="29466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2058" tIns="41029" rIns="82058" bIns="41029" rtlCol="0">
            <a:normAutofit/>
          </a:bodyPr>
          <a:lstStyle>
            <a:lvl1pPr marL="0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0291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30874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41165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51456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1748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72039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82330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MATtrackerGPS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is an economical and robust asset tracking system providing locating data on high value assets.</a:t>
            </a:r>
          </a:p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The system utilizes both an on-site mesh-network and GPS technology to quickly identify assets.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MTGPS uses a simple to navigate, multi-platform user interface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allows for identification of assets in seconds.</a:t>
            </a:r>
          </a:p>
          <a:p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30" name="Picture 6" descr="Image result for mesh network icon">
            <a:extLst>
              <a:ext uri="{FF2B5EF4-FFF2-40B4-BE49-F238E27FC236}">
                <a16:creationId xmlns:a16="http://schemas.microsoft.com/office/drawing/2014/main" id="{CAD109F7-1BC4-4479-A286-F8E005DB7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70" y="4300405"/>
            <a:ext cx="1796902" cy="1796902"/>
          </a:xfrm>
          <a:prstGeom prst="rect">
            <a:avLst/>
          </a:prstGeom>
          <a:noFill/>
          <a:effectLst>
            <a:outerShdw blurRad="889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ps icon">
            <a:extLst>
              <a:ext uri="{FF2B5EF4-FFF2-40B4-BE49-F238E27FC236}">
                <a16:creationId xmlns:a16="http://schemas.microsoft.com/office/drawing/2014/main" id="{16560B73-70FA-4245-BA32-2A56FE81B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89" b="90694" l="1328" r="95938">
                        <a14:foregroundMark x1="19297" y1="45417" x2="18125" y2="45417"/>
                        <a14:foregroundMark x1="15313" y1="55000" x2="18438" y2="55139"/>
                        <a14:foregroundMark x1="16797" y1="65000" x2="16797" y2="65000"/>
                        <a14:foregroundMark x1="17422" y1="65000" x2="18125" y2="65000"/>
                        <a14:foregroundMark x1="50078" y1="39861" x2="51094" y2="40000"/>
                        <a14:foregroundMark x1="50781" y1="47778" x2="50469" y2="49444"/>
                        <a14:foregroundMark x1="51719" y1="48056" x2="54297" y2="61528"/>
                        <a14:foregroundMark x1="48828" y1="59167" x2="46797" y2="69167"/>
                        <a14:foregroundMark x1="51563" y1="65139" x2="50469" y2="64306"/>
                        <a14:foregroundMark x1="44922" y1="37361" x2="44531" y2="40000"/>
                        <a14:foregroundMark x1="42891" y1="37500" x2="42813" y2="39722"/>
                        <a14:foregroundMark x1="46641" y1="38333" x2="46641" y2="40278"/>
                        <a14:foregroundMark x1="56016" y1="39028" x2="56016" y2="40417"/>
                        <a14:foregroundMark x1="57891" y1="38194" x2="58203" y2="39861"/>
                        <a14:foregroundMark x1="59844" y1="38472" x2="59922" y2="40417"/>
                        <a14:foregroundMark x1="81094" y1="32361" x2="81172" y2="59722"/>
                        <a14:foregroundMark x1="12656" y1="83472" x2="13438" y2="79583"/>
                        <a14:foregroundMark x1="15234" y1="80972" x2="15547" y2="83472"/>
                        <a14:foregroundMark x1="15625" y1="77778" x2="15703" y2="77083"/>
                        <a14:foregroundMark x1="10703" y1="79861" x2="11563" y2="84167"/>
                        <a14:foregroundMark x1="15703" y1="86944" x2="15703" y2="83889"/>
                        <a14:foregroundMark x1="7422" y1="81250" x2="8359" y2="86250"/>
                        <a14:foregroundMark x1="17344" y1="83194" x2="18828" y2="83194"/>
                        <a14:foregroundMark x1="21094" y1="85556" x2="21250" y2="77778"/>
                        <a14:foregroundMark x1="26484" y1="77222" x2="26484" y2="77917"/>
                        <a14:foregroundMark x1="24141" y1="78194" x2="22500" y2="78194"/>
                        <a14:foregroundMark x1="26563" y1="80972" x2="26797" y2="84306"/>
                        <a14:foregroundMark x1="33906" y1="78750" x2="37734" y2="86806"/>
                        <a14:foregroundMark x1="40313" y1="84167" x2="42656" y2="84028"/>
                        <a14:foregroundMark x1="33750" y1="84861" x2="33750" y2="82639"/>
                        <a14:foregroundMark x1="45000" y1="78611" x2="45078" y2="86250"/>
                        <a14:foregroundMark x1="49688" y1="86528" x2="51328" y2="80972"/>
                        <a14:foregroundMark x1="56797" y1="80556" x2="58594" y2="80417"/>
                        <a14:foregroundMark x1="60938" y1="80833" x2="62578" y2="80556"/>
                        <a14:foregroundMark x1="64766" y1="80417" x2="64688" y2="87639"/>
                        <a14:foregroundMark x1="72813" y1="79722" x2="72656" y2="83889"/>
                        <a14:foregroundMark x1="79922" y1="79444" x2="80000" y2="84028"/>
                        <a14:foregroundMark x1="86797" y1="78889" x2="86719" y2="81528"/>
                        <a14:foregroundMark x1="80781" y1="69861" x2="80859" y2="58889"/>
                        <a14:backgroundMark x1="49609" y1="59028" x2="49609" y2="59028"/>
                        <a14:backgroundMark x1="49297" y1="64861" x2="49297" y2="64861"/>
                        <a14:backgroundMark x1="53828" y1="65000" x2="53828" y2="65000"/>
                        <a14:backgroundMark x1="52969" y1="59028" x2="52969" y2="59028"/>
                        <a14:backgroundMark x1="51484" y1="52222" x2="51484" y2="52222"/>
                        <a14:backgroundMark x1="41563" y1="82222" x2="41563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27" b="27088"/>
          <a:stretch/>
        </p:blipFill>
        <p:spPr bwMode="auto">
          <a:xfrm>
            <a:off x="3997841" y="4300405"/>
            <a:ext cx="7085702" cy="1892594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9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4"/>
          <p:cNvSpPr txBox="1">
            <a:spLocks/>
          </p:cNvSpPr>
          <p:nvPr/>
        </p:nvSpPr>
        <p:spPr>
          <a:xfrm>
            <a:off x="449992" y="182743"/>
            <a:ext cx="7551008" cy="403094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System Overview – Mesh Network</a:t>
            </a:r>
          </a:p>
        </p:txBody>
      </p:sp>
      <p:sp>
        <p:nvSpPr>
          <p:cNvPr id="128" name="Date Placeholder 2"/>
          <p:cNvSpPr txBox="1">
            <a:spLocks/>
          </p:cNvSpPr>
          <p:nvPr/>
        </p:nvSpPr>
        <p:spPr>
          <a:xfrm>
            <a:off x="9916808" y="6588000"/>
            <a:ext cx="1420768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EC24E-330A-4F5E-BBBF-EB488B17635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8/27/2018</a:t>
            </a:fld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898C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Slide Number Placeholder 7"/>
          <p:cNvSpPr txBox="1">
            <a:spLocks/>
          </p:cNvSpPr>
          <p:nvPr/>
        </p:nvSpPr>
        <p:spPr>
          <a:xfrm>
            <a:off x="11641217" y="6588000"/>
            <a:ext cx="320558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461-6B1C-CA42-A063-2DCE900AB2CB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898C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Text Placeholder 1"/>
          <p:cNvSpPr txBox="1">
            <a:spLocks/>
          </p:cNvSpPr>
          <p:nvPr/>
        </p:nvSpPr>
        <p:spPr>
          <a:xfrm>
            <a:off x="540000" y="738800"/>
            <a:ext cx="8053282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98C8A"/>
              </a:solidFill>
              <a:effectLst/>
              <a:uLnTx/>
              <a:uFill>
                <a:solidFill>
                  <a:srgbClr val="291C1D"/>
                </a:solidFill>
              </a:uFill>
              <a:latin typeface="Arial"/>
              <a:cs typeface="+mn-cs"/>
            </a:endParaRPr>
          </a:p>
        </p:txBody>
      </p:sp>
      <p:pic>
        <p:nvPicPr>
          <p:cNvPr id="132" name="Picture 6" descr="Z:\2011-12-01 06.58.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867" r="75200">
                        <a14:foregroundMark x1="23467" y1="60638" x2="48000" y2="89716"/>
                        <a14:foregroundMark x1="52267" y1="85106" x2="62933" y2="72340"/>
                        <a14:foregroundMark x1="59733" y1="70567" x2="59733" y2="70567"/>
                        <a14:foregroundMark x1="52800" y1="81560" x2="52800" y2="81560"/>
                        <a14:foregroundMark x1="24267" y1="67021" x2="24267" y2="67021"/>
                        <a14:foregroundMark x1="23467" y1="62411" x2="23467" y2="62411"/>
                        <a14:foregroundMark x1="27733" y1="69504" x2="61600" y2="76950"/>
                        <a14:foregroundMark x1="46667" y1="90426" x2="26933" y2="70567"/>
                        <a14:backgroundMark x1="25600" y1="44326" x2="18667" y2="40426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9" t="2381" r="27009" b="3571"/>
          <a:stretch/>
        </p:blipFill>
        <p:spPr bwMode="auto">
          <a:xfrm>
            <a:off x="10213279" y="1839133"/>
            <a:ext cx="1020807" cy="1100938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1" descr="http://www.gbeelectronics.com/gbe/components/com_virtuemart/shop_image/product/99417A02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5605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430" y="4669918"/>
            <a:ext cx="1466851" cy="1466851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2094583" y="879007"/>
            <a:ext cx="6515247" cy="5099975"/>
            <a:chOff x="412196" y="1124149"/>
            <a:chExt cx="6515247" cy="5099975"/>
          </a:xfrm>
        </p:grpSpPr>
        <p:pic>
          <p:nvPicPr>
            <p:cNvPr id="135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3222" y="1113123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47965" y="1113123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2708" y="1113123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97450" y="1113123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38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3222" y="2634200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47965" y="2634200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2708" y="2634200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97450" y="2634200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42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3222" y="4240762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47965" y="4240762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2708" y="4240762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97450" y="4240762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46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3222" y="5794130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47965" y="5794130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2708" y="5794130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3" descr="http://www.jiyanhotel.com/admin/image/image/wireless-connection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97450" y="5794130"/>
              <a:ext cx="418968" cy="4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" name="Group 150"/>
          <p:cNvGrpSpPr/>
          <p:nvPr/>
        </p:nvGrpSpPr>
        <p:grpSpPr>
          <a:xfrm>
            <a:off x="2311861" y="1048138"/>
            <a:ext cx="6074228" cy="4683658"/>
            <a:chOff x="612269" y="1306552"/>
            <a:chExt cx="6074228" cy="4683658"/>
          </a:xfrm>
        </p:grpSpPr>
        <p:cxnSp>
          <p:nvCxnSpPr>
            <p:cNvPr id="152" name="Straight Arrow Connector 151"/>
            <p:cNvCxnSpPr/>
            <p:nvPr/>
          </p:nvCxnSpPr>
          <p:spPr>
            <a:xfrm>
              <a:off x="920910" y="1333633"/>
              <a:ext cx="136509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3" name="Straight Arrow Connector 152"/>
            <p:cNvCxnSpPr/>
            <p:nvPr/>
          </p:nvCxnSpPr>
          <p:spPr>
            <a:xfrm>
              <a:off x="853216" y="2827628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4" name="Straight Arrow Connector 153"/>
            <p:cNvCxnSpPr/>
            <p:nvPr/>
          </p:nvCxnSpPr>
          <p:spPr>
            <a:xfrm>
              <a:off x="853215" y="4496215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>
              <a:off x="853215" y="5990210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>
            <a:xfrm>
              <a:off x="2877959" y="1333633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>
            <a:xfrm>
              <a:off x="2877959" y="2827628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8" name="Straight Arrow Connector 157"/>
            <p:cNvCxnSpPr/>
            <p:nvPr/>
          </p:nvCxnSpPr>
          <p:spPr>
            <a:xfrm>
              <a:off x="2877958" y="4496215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>
            <a:xfrm>
              <a:off x="2877958" y="5990210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0" name="Straight Arrow Connector 159"/>
            <p:cNvCxnSpPr/>
            <p:nvPr/>
          </p:nvCxnSpPr>
          <p:spPr>
            <a:xfrm>
              <a:off x="4902702" y="1306552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>
            <a:xfrm>
              <a:off x="4902702" y="2800547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>
            <a:xfrm>
              <a:off x="4902701" y="4469134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>
            <a:xfrm>
              <a:off x="4902701" y="5963129"/>
              <a:ext cx="15837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4" name="Straight Arrow Connector 163"/>
            <p:cNvCxnSpPr/>
            <p:nvPr/>
          </p:nvCxnSpPr>
          <p:spPr>
            <a:xfrm>
              <a:off x="632706" y="1676400"/>
              <a:ext cx="0" cy="83820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>
            <a:xfrm>
              <a:off x="2641704" y="1676400"/>
              <a:ext cx="0" cy="838200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>
            <a:xfrm>
              <a:off x="4682192" y="1543117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7" name="Straight Arrow Connector 166"/>
            <p:cNvCxnSpPr/>
            <p:nvPr/>
          </p:nvCxnSpPr>
          <p:spPr>
            <a:xfrm>
              <a:off x="6686497" y="1543117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8" name="Straight Arrow Connector 167"/>
            <p:cNvCxnSpPr/>
            <p:nvPr/>
          </p:nvCxnSpPr>
          <p:spPr>
            <a:xfrm>
              <a:off x="612269" y="3105960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9" name="Straight Arrow Connector 168"/>
            <p:cNvCxnSpPr/>
            <p:nvPr/>
          </p:nvCxnSpPr>
          <p:spPr>
            <a:xfrm>
              <a:off x="2637012" y="3105960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0" name="Straight Arrow Connector 169"/>
            <p:cNvCxnSpPr/>
            <p:nvPr/>
          </p:nvCxnSpPr>
          <p:spPr>
            <a:xfrm>
              <a:off x="4661755" y="3105960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>
            <a:xfrm>
              <a:off x="6666060" y="3105960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>
            <a:xfrm>
              <a:off x="612269" y="4703046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>
            <a:xfrm>
              <a:off x="2637012" y="4703046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4" name="Straight Arrow Connector 173"/>
            <p:cNvCxnSpPr/>
            <p:nvPr/>
          </p:nvCxnSpPr>
          <p:spPr>
            <a:xfrm>
              <a:off x="4661755" y="4703046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5" name="Straight Arrow Connector 174"/>
            <p:cNvCxnSpPr/>
            <p:nvPr/>
          </p:nvCxnSpPr>
          <p:spPr>
            <a:xfrm>
              <a:off x="6666060" y="4703046"/>
              <a:ext cx="0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6" name="Straight Arrow Connector 175"/>
            <p:cNvCxnSpPr/>
            <p:nvPr/>
          </p:nvCxnSpPr>
          <p:spPr>
            <a:xfrm>
              <a:off x="785106" y="1543117"/>
              <a:ext cx="1651834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7" name="Straight Arrow Connector 176"/>
            <p:cNvCxnSpPr/>
            <p:nvPr/>
          </p:nvCxnSpPr>
          <p:spPr>
            <a:xfrm flipH="1">
              <a:off x="853215" y="1543117"/>
              <a:ext cx="1583725" cy="1102108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>
            <a:xfrm>
              <a:off x="2811183" y="1554003"/>
              <a:ext cx="1651834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>
            <a:xfrm flipH="1">
              <a:off x="2879292" y="1554003"/>
              <a:ext cx="1583725" cy="1102108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>
            <a:xfrm>
              <a:off x="4766895" y="1521345"/>
              <a:ext cx="1651834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4835004" y="1521345"/>
              <a:ext cx="1583725" cy="1102108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2" name="Straight Arrow Connector 181"/>
            <p:cNvCxnSpPr/>
            <p:nvPr/>
          </p:nvCxnSpPr>
          <p:spPr>
            <a:xfrm>
              <a:off x="852801" y="3096852"/>
              <a:ext cx="1651834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3" name="Straight Arrow Connector 182"/>
            <p:cNvCxnSpPr/>
            <p:nvPr/>
          </p:nvCxnSpPr>
          <p:spPr>
            <a:xfrm flipH="1">
              <a:off x="920910" y="3096852"/>
              <a:ext cx="1583725" cy="1102108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4" name="Straight Arrow Connector 183"/>
            <p:cNvCxnSpPr/>
            <p:nvPr/>
          </p:nvCxnSpPr>
          <p:spPr>
            <a:xfrm>
              <a:off x="2878878" y="3107738"/>
              <a:ext cx="1651834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5" name="Straight Arrow Connector 184"/>
            <p:cNvCxnSpPr/>
            <p:nvPr/>
          </p:nvCxnSpPr>
          <p:spPr>
            <a:xfrm flipH="1">
              <a:off x="2946987" y="3107738"/>
              <a:ext cx="1583725" cy="1102108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6" name="Straight Arrow Connector 185"/>
            <p:cNvCxnSpPr/>
            <p:nvPr/>
          </p:nvCxnSpPr>
          <p:spPr>
            <a:xfrm>
              <a:off x="4834590" y="3075080"/>
              <a:ext cx="1651834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7" name="Straight Arrow Connector 186"/>
            <p:cNvCxnSpPr/>
            <p:nvPr/>
          </p:nvCxnSpPr>
          <p:spPr>
            <a:xfrm flipH="1">
              <a:off x="4902699" y="3075080"/>
              <a:ext cx="1583725" cy="1102108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8" name="Straight Arrow Connector 187"/>
            <p:cNvCxnSpPr/>
            <p:nvPr/>
          </p:nvCxnSpPr>
          <p:spPr>
            <a:xfrm>
              <a:off x="852800" y="4746589"/>
              <a:ext cx="1651834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9" name="Straight Arrow Connector 188"/>
            <p:cNvCxnSpPr/>
            <p:nvPr/>
          </p:nvCxnSpPr>
          <p:spPr>
            <a:xfrm flipH="1">
              <a:off x="920909" y="4746589"/>
              <a:ext cx="1583725" cy="1102108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0" name="Straight Arrow Connector 189"/>
            <p:cNvCxnSpPr/>
            <p:nvPr/>
          </p:nvCxnSpPr>
          <p:spPr>
            <a:xfrm>
              <a:off x="2878877" y="4757475"/>
              <a:ext cx="1651834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2946986" y="4757475"/>
              <a:ext cx="1583725" cy="1102108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2" name="Straight Arrow Connector 191"/>
            <p:cNvCxnSpPr/>
            <p:nvPr/>
          </p:nvCxnSpPr>
          <p:spPr>
            <a:xfrm>
              <a:off x="4834589" y="4724817"/>
              <a:ext cx="1651834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3" name="Straight Arrow Connector 192"/>
            <p:cNvCxnSpPr/>
            <p:nvPr/>
          </p:nvCxnSpPr>
          <p:spPr>
            <a:xfrm flipH="1">
              <a:off x="4902698" y="4724817"/>
              <a:ext cx="1583725" cy="1102108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4" name="Straight Arrow Connector 193"/>
            <p:cNvCxnSpPr/>
            <p:nvPr/>
          </p:nvCxnSpPr>
          <p:spPr>
            <a:xfrm>
              <a:off x="853216" y="1554003"/>
              <a:ext cx="3576976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5" name="Straight Arrow Connector 194"/>
            <p:cNvCxnSpPr/>
            <p:nvPr/>
          </p:nvCxnSpPr>
          <p:spPr>
            <a:xfrm>
              <a:off x="852800" y="1554003"/>
              <a:ext cx="1651835" cy="2655844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6" name="Straight Arrow Connector 195"/>
            <p:cNvCxnSpPr/>
            <p:nvPr/>
          </p:nvCxnSpPr>
          <p:spPr>
            <a:xfrm>
              <a:off x="868547" y="3096852"/>
              <a:ext cx="3576976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7" name="Straight Arrow Connector 196"/>
            <p:cNvCxnSpPr/>
            <p:nvPr/>
          </p:nvCxnSpPr>
          <p:spPr>
            <a:xfrm>
              <a:off x="868131" y="3096852"/>
              <a:ext cx="1651835" cy="2655844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>
            <a:xfrm flipH="1">
              <a:off x="2879292" y="1521344"/>
              <a:ext cx="3533244" cy="1123881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4902702" y="1521344"/>
              <a:ext cx="1509418" cy="2677616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0" name="Straight Arrow Connector 199"/>
            <p:cNvCxnSpPr/>
            <p:nvPr/>
          </p:nvCxnSpPr>
          <p:spPr>
            <a:xfrm flipH="1">
              <a:off x="2945798" y="3107738"/>
              <a:ext cx="3533244" cy="1123881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1" name="Straight Arrow Connector 200"/>
            <p:cNvCxnSpPr/>
            <p:nvPr/>
          </p:nvCxnSpPr>
          <p:spPr>
            <a:xfrm flipH="1">
              <a:off x="4920197" y="3096852"/>
              <a:ext cx="1509418" cy="2677616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>
            <a:xfrm flipH="1">
              <a:off x="929773" y="1574171"/>
              <a:ext cx="3533244" cy="1123881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3" name="Straight Arrow Connector 202"/>
            <p:cNvCxnSpPr/>
            <p:nvPr/>
          </p:nvCxnSpPr>
          <p:spPr>
            <a:xfrm flipH="1">
              <a:off x="2904172" y="1563285"/>
              <a:ext cx="1509418" cy="2677616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>
            <a:xfrm>
              <a:off x="2827114" y="1554003"/>
              <a:ext cx="3576976" cy="1102109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5" name="Straight Arrow Connector 204"/>
            <p:cNvCxnSpPr/>
            <p:nvPr/>
          </p:nvCxnSpPr>
          <p:spPr>
            <a:xfrm>
              <a:off x="2826698" y="1554003"/>
              <a:ext cx="1651835" cy="2655844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6" name="Straight Arrow Connector 205"/>
            <p:cNvCxnSpPr/>
            <p:nvPr/>
          </p:nvCxnSpPr>
          <p:spPr>
            <a:xfrm flipH="1">
              <a:off x="929773" y="3075080"/>
              <a:ext cx="1590193" cy="2784503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7" name="Straight Arrow Connector 206"/>
            <p:cNvCxnSpPr/>
            <p:nvPr/>
          </p:nvCxnSpPr>
          <p:spPr>
            <a:xfrm flipH="1">
              <a:off x="2960043" y="3060972"/>
              <a:ext cx="1590193" cy="2784503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8" name="Straight Arrow Connector 207"/>
            <p:cNvCxnSpPr/>
            <p:nvPr/>
          </p:nvCxnSpPr>
          <p:spPr>
            <a:xfrm flipH="1">
              <a:off x="929774" y="4800600"/>
              <a:ext cx="3337426" cy="1044875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>
            <a:xfrm flipH="1">
              <a:off x="2967737" y="4776204"/>
              <a:ext cx="3500419" cy="1044875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>
            <a:xfrm flipH="1">
              <a:off x="946185" y="3164972"/>
              <a:ext cx="3500419" cy="1044875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>
            <a:xfrm>
              <a:off x="4902698" y="3107738"/>
              <a:ext cx="1537803" cy="2704425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>
            <a:xfrm>
              <a:off x="4834589" y="1563285"/>
              <a:ext cx="1651834" cy="2616555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>
            <a:xfrm>
              <a:off x="2843903" y="3183023"/>
              <a:ext cx="1651834" cy="2616555"/>
            </a:xfrm>
            <a:prstGeom prst="straightConnector1">
              <a:avLst/>
            </a:prstGeom>
            <a:noFill/>
            <a:ln w="9525" cap="flat" cmpd="sng" algn="ctr">
              <a:solidFill>
                <a:srgbClr val="6784C1"/>
              </a:solidFill>
              <a:prstDash val="solid"/>
              <a:headEnd type="arrow"/>
              <a:tailEnd type="arrow"/>
            </a:ln>
            <a:effectLst/>
          </p:spPr>
        </p:cxnSp>
      </p:grpSp>
      <p:cxnSp>
        <p:nvCxnSpPr>
          <p:cNvPr id="214" name="Straight Arrow Connector 213"/>
          <p:cNvCxnSpPr/>
          <p:nvPr/>
        </p:nvCxnSpPr>
        <p:spPr>
          <a:xfrm>
            <a:off x="8609831" y="1262930"/>
            <a:ext cx="1478386" cy="1292881"/>
          </a:xfrm>
          <a:prstGeom prst="straightConnector1">
            <a:avLst/>
          </a:prstGeom>
          <a:noFill/>
          <a:ln w="9525" cap="flat" cmpd="sng" algn="ctr">
            <a:solidFill>
              <a:srgbClr val="6784C1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15" name="Straight Arrow Connector 214"/>
          <p:cNvCxnSpPr/>
          <p:nvPr/>
        </p:nvCxnSpPr>
        <p:spPr>
          <a:xfrm>
            <a:off x="8686058" y="2541058"/>
            <a:ext cx="1230750" cy="195940"/>
          </a:xfrm>
          <a:prstGeom prst="straightConnector1">
            <a:avLst/>
          </a:prstGeom>
          <a:noFill/>
          <a:ln w="9525" cap="flat" cmpd="sng" algn="ctr">
            <a:solidFill>
              <a:srgbClr val="6784C1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16" name="Straight Arrow Connector 215"/>
          <p:cNvCxnSpPr>
            <a:endCxn id="249" idx="1"/>
          </p:cNvCxnSpPr>
          <p:nvPr/>
        </p:nvCxnSpPr>
        <p:spPr>
          <a:xfrm flipV="1">
            <a:off x="8609779" y="3294014"/>
            <a:ext cx="1096836" cy="662449"/>
          </a:xfrm>
          <a:prstGeom prst="straightConnector1">
            <a:avLst/>
          </a:prstGeom>
          <a:noFill/>
          <a:ln w="9525" cap="flat" cmpd="sng" algn="ctr">
            <a:solidFill>
              <a:srgbClr val="6784C1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17" name="Straight Arrow Connector 216"/>
          <p:cNvCxnSpPr/>
          <p:nvPr/>
        </p:nvCxnSpPr>
        <p:spPr>
          <a:xfrm flipV="1">
            <a:off x="8686058" y="3967556"/>
            <a:ext cx="988213" cy="1573608"/>
          </a:xfrm>
          <a:prstGeom prst="straightConnector1">
            <a:avLst/>
          </a:prstGeom>
          <a:noFill/>
          <a:ln w="9525" cap="flat" cmpd="sng" algn="ctr">
            <a:solidFill>
              <a:srgbClr val="6784C1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218" name="Picture 15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813832" y="4455075"/>
            <a:ext cx="640080" cy="640080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17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799679" y="1621729"/>
            <a:ext cx="643738" cy="643738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19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061023" y="2992934"/>
            <a:ext cx="640080" cy="640080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1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985244" y="3087997"/>
            <a:ext cx="640080" cy="640080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TextBox 221"/>
          <p:cNvSpPr txBox="1"/>
          <p:nvPr/>
        </p:nvSpPr>
        <p:spPr>
          <a:xfrm>
            <a:off x="3086674" y="3198162"/>
            <a:ext cx="4172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Stationary Mesh Network Radios</a:t>
            </a:r>
          </a:p>
        </p:txBody>
      </p:sp>
      <p:cxnSp>
        <p:nvCxnSpPr>
          <p:cNvPr id="223" name="Straight Arrow Connector 222"/>
          <p:cNvCxnSpPr>
            <a:endCxn id="249" idx="2"/>
          </p:cNvCxnSpPr>
          <p:nvPr/>
        </p:nvCxnSpPr>
        <p:spPr>
          <a:xfrm flipV="1">
            <a:off x="10598846" y="3647957"/>
            <a:ext cx="1" cy="1021962"/>
          </a:xfrm>
          <a:prstGeom prst="straightConnector1">
            <a:avLst/>
          </a:prstGeom>
          <a:noFill/>
          <a:ln w="9525" cap="flat" cmpd="sng" algn="ctr">
            <a:solidFill>
              <a:srgbClr val="6784C1"/>
            </a:solidFill>
            <a:prstDash val="solid"/>
            <a:headEnd type="arrow"/>
            <a:tailEnd type="arrow"/>
          </a:ln>
          <a:effectLst/>
        </p:spPr>
      </p:cxnSp>
      <p:sp>
        <p:nvSpPr>
          <p:cNvPr id="224" name="TextBox 223"/>
          <p:cNvSpPr txBox="1"/>
          <p:nvPr/>
        </p:nvSpPr>
        <p:spPr>
          <a:xfrm>
            <a:off x="3453933" y="5079499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Mobile Mounted PIV Radios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8742662" y="5812446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Retention System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2620501" y="5923986"/>
            <a:ext cx="5466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2.4 </a:t>
            </a:r>
            <a:r>
              <a:rPr kumimoji="0" lang="en-US" sz="2000" b="1" i="0" u="none" strike="noStrike" kern="0" cap="none" spc="0" normalizeH="0" baseline="0" noProof="0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Ghz</a:t>
            </a: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Zigbee</a:t>
            </a: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Range Wi-Fi Network Signal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2535090" y="1257849"/>
            <a:ext cx="5576622" cy="4318840"/>
            <a:chOff x="835498" y="1516263"/>
            <a:chExt cx="5576622" cy="4318840"/>
          </a:xfrm>
        </p:grpSpPr>
        <p:cxnSp>
          <p:nvCxnSpPr>
            <p:cNvPr id="228" name="Straight Arrow Connector 227"/>
            <p:cNvCxnSpPr/>
            <p:nvPr/>
          </p:nvCxnSpPr>
          <p:spPr>
            <a:xfrm flipV="1">
              <a:off x="3962400" y="2971801"/>
              <a:ext cx="568311" cy="307928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29" name="Straight Arrow Connector 228"/>
            <p:cNvCxnSpPr/>
            <p:nvPr/>
          </p:nvCxnSpPr>
          <p:spPr>
            <a:xfrm flipV="1">
              <a:off x="5728348" y="1543117"/>
              <a:ext cx="683772" cy="441211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0" name="Straight Arrow Connector 229"/>
            <p:cNvCxnSpPr/>
            <p:nvPr/>
          </p:nvCxnSpPr>
          <p:spPr>
            <a:xfrm flipV="1">
              <a:off x="2789412" y="3866472"/>
              <a:ext cx="683772" cy="441211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1" name="Straight Arrow Connector 230"/>
            <p:cNvCxnSpPr/>
            <p:nvPr/>
          </p:nvCxnSpPr>
          <p:spPr>
            <a:xfrm flipH="1" flipV="1">
              <a:off x="2833017" y="2979762"/>
              <a:ext cx="640167" cy="441210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2" name="Straight Arrow Connector 231"/>
            <p:cNvCxnSpPr/>
            <p:nvPr/>
          </p:nvCxnSpPr>
          <p:spPr>
            <a:xfrm flipH="1" flipV="1">
              <a:off x="4802348" y="1516263"/>
              <a:ext cx="455452" cy="441210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3" name="Straight Arrow Connector 232"/>
            <p:cNvCxnSpPr/>
            <p:nvPr/>
          </p:nvCxnSpPr>
          <p:spPr>
            <a:xfrm flipH="1" flipV="1">
              <a:off x="5905969" y="2406691"/>
              <a:ext cx="455452" cy="291361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4" name="Straight Arrow Connector 233"/>
            <p:cNvCxnSpPr/>
            <p:nvPr/>
          </p:nvCxnSpPr>
          <p:spPr>
            <a:xfrm flipH="1" flipV="1">
              <a:off x="1894475" y="4001326"/>
              <a:ext cx="455452" cy="291361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5" name="Straight Arrow Connector 234"/>
            <p:cNvCxnSpPr/>
            <p:nvPr/>
          </p:nvCxnSpPr>
          <p:spPr>
            <a:xfrm flipH="1" flipV="1">
              <a:off x="835498" y="3060972"/>
              <a:ext cx="455452" cy="291361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7" name="Straight Arrow Connector 236"/>
            <p:cNvCxnSpPr/>
            <p:nvPr/>
          </p:nvCxnSpPr>
          <p:spPr>
            <a:xfrm flipH="1">
              <a:off x="3783038" y="4684028"/>
              <a:ext cx="647154" cy="141744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8" name="Straight Arrow Connector 237"/>
            <p:cNvCxnSpPr/>
            <p:nvPr/>
          </p:nvCxnSpPr>
          <p:spPr>
            <a:xfrm flipH="1">
              <a:off x="2709909" y="5254100"/>
              <a:ext cx="443191" cy="581003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9" name="Straight Arrow Connector 238"/>
            <p:cNvCxnSpPr/>
            <p:nvPr/>
          </p:nvCxnSpPr>
          <p:spPr>
            <a:xfrm>
              <a:off x="3785639" y="5254100"/>
              <a:ext cx="710098" cy="566979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40" name="Straight Arrow Connector 239"/>
            <p:cNvCxnSpPr/>
            <p:nvPr/>
          </p:nvCxnSpPr>
          <p:spPr>
            <a:xfrm flipH="1">
              <a:off x="4902698" y="2493993"/>
              <a:ext cx="399664" cy="204059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41" name="Straight Arrow Connector 240"/>
            <p:cNvCxnSpPr/>
            <p:nvPr/>
          </p:nvCxnSpPr>
          <p:spPr>
            <a:xfrm flipH="1" flipV="1">
              <a:off x="4086532" y="3891468"/>
              <a:ext cx="376485" cy="349433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42" name="Straight Arrow Connector 241"/>
            <p:cNvCxnSpPr/>
            <p:nvPr/>
          </p:nvCxnSpPr>
          <p:spPr>
            <a:xfrm flipV="1">
              <a:off x="1868628" y="3060972"/>
              <a:ext cx="636006" cy="525121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43" name="Straight Arrow Connector 242"/>
            <p:cNvCxnSpPr/>
            <p:nvPr/>
          </p:nvCxnSpPr>
          <p:spPr>
            <a:xfrm flipV="1">
              <a:off x="868131" y="3866472"/>
              <a:ext cx="636006" cy="437099"/>
            </a:xfrm>
            <a:prstGeom prst="straightConnector1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</p:cxnSp>
      </p:grpSp>
      <p:cxnSp>
        <p:nvCxnSpPr>
          <p:cNvPr id="244" name="Straight Arrow Connector 243"/>
          <p:cNvCxnSpPr/>
          <p:nvPr/>
        </p:nvCxnSpPr>
        <p:spPr>
          <a:xfrm>
            <a:off x="8692679" y="1131963"/>
            <a:ext cx="1491547" cy="1281077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45" name="Straight Arrow Connector 244"/>
          <p:cNvCxnSpPr/>
          <p:nvPr/>
        </p:nvCxnSpPr>
        <p:spPr>
          <a:xfrm>
            <a:off x="8709992" y="2721348"/>
            <a:ext cx="1159798" cy="184609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46" name="Straight Arrow Connector 245"/>
          <p:cNvCxnSpPr/>
          <p:nvPr/>
        </p:nvCxnSpPr>
        <p:spPr>
          <a:xfrm flipV="1">
            <a:off x="8734575" y="3491680"/>
            <a:ext cx="928493" cy="572328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47" name="Straight Arrow Connector 246"/>
          <p:cNvCxnSpPr/>
          <p:nvPr/>
        </p:nvCxnSpPr>
        <p:spPr>
          <a:xfrm flipV="1">
            <a:off x="8598576" y="3673208"/>
            <a:ext cx="1189236" cy="1806401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48" name="Straight Arrow Connector 247"/>
          <p:cNvCxnSpPr>
            <a:endCxn id="133" idx="0"/>
          </p:cNvCxnSpPr>
          <p:nvPr/>
        </p:nvCxnSpPr>
        <p:spPr>
          <a:xfrm>
            <a:off x="10803855" y="3682071"/>
            <a:ext cx="1" cy="987847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249" name="TextBox 248"/>
          <p:cNvSpPr txBox="1"/>
          <p:nvPr/>
        </p:nvSpPr>
        <p:spPr>
          <a:xfrm>
            <a:off x="9706615" y="2940071"/>
            <a:ext cx="1784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USB-DRS/PC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31850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2222 L -0.00052 -0.404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909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2" grpId="1"/>
      <p:bldP spid="224" grpId="0"/>
      <p:bldP spid="225" grpId="0"/>
      <p:bldP spid="226" grpId="0"/>
      <p:bldP spid="2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00120" y="372879"/>
            <a:ext cx="10726933" cy="511705"/>
          </a:xfrm>
        </p:spPr>
        <p:txBody>
          <a:bodyPr/>
          <a:lstStyle/>
          <a:p>
            <a:r>
              <a:rPr lang="en-US" sz="4800" dirty="0"/>
              <a:t>MATtracker</a:t>
            </a:r>
          </a:p>
        </p:txBody>
      </p:sp>
      <p:sp>
        <p:nvSpPr>
          <p:cNvPr id="3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579756" y="964096"/>
            <a:ext cx="10847297" cy="2462398"/>
          </a:xfrm>
        </p:spPr>
        <p:txBody>
          <a:bodyPr/>
          <a:lstStyle/>
          <a:p>
            <a:r>
              <a:rPr lang="en-US" dirty="0"/>
              <a:t>MATtracker is the compete solution that maximizes Asset Locating capabilities and automates several manual processes related to PIV operations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938131" y="1832528"/>
            <a:ext cx="8666921" cy="436245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Additional Capabilities also provided by MATtracker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Ability to track who is operating PIV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Ability to control who is operating PIV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Ability to control when the PIV is operated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Daily Inspection Checklists (OSHA requirement)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Automated Hour Meter entry and understand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Crash/Bump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One Point Lessons at PIV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Request for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PM/Repair notification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Robust Node Reader Construction for heavy manufacturing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Track routes used for pick up and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GPS option for external tracking</a:t>
            </a:r>
          </a:p>
        </p:txBody>
      </p:sp>
    </p:spTree>
    <p:extLst>
      <p:ext uri="{BB962C8B-B14F-4D97-AF65-F5344CB8AC3E}">
        <p14:creationId xmlns:p14="http://schemas.microsoft.com/office/powerpoint/2010/main" val="270323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Image result for flat screen p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0" b="97680" l="5484" r="93387">
                        <a14:foregroundMark x1="46290" y1="26804" x2="91613" y2="84278"/>
                        <a14:foregroundMark x1="8387" y1="28093" x2="8065" y2="5670"/>
                        <a14:foregroundMark x1="35484" y1="93041" x2="66290" y2="93299"/>
                        <a14:foregroundMark x1="89355" y1="84536" x2="8226" y2="83505"/>
                        <a14:foregroundMark x1="7581" y1="85309" x2="7581" y2="4897"/>
                        <a14:foregroundMark x1="91935" y1="5412" x2="92258" y2="84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95" y="512939"/>
            <a:ext cx="9296506" cy="58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7A64D-9343-4529-9849-97D5EED46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67" y="918197"/>
            <a:ext cx="7597981" cy="4281123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613F6A31-0245-4CD5-A48E-9521FD804D48}"/>
              </a:ext>
            </a:extLst>
          </p:cNvPr>
          <p:cNvSpPr txBox="1">
            <a:spLocks/>
          </p:cNvSpPr>
          <p:nvPr/>
        </p:nvSpPr>
        <p:spPr>
          <a:xfrm>
            <a:off x="8399721" y="918197"/>
            <a:ext cx="3710763" cy="45575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2058" tIns="41029" rIns="82058" bIns="41029" rtlCol="0">
            <a:normAutofit/>
          </a:bodyPr>
          <a:lstStyle>
            <a:lvl1pPr marL="0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0291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30874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41165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51456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1748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72039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82330" indent="0" algn="ctr" defTabSz="820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MATtrackerGPS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Easily searchable interface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Dynamic Filtering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Multi-Platform System</a:t>
            </a:r>
          </a:p>
          <a:p>
            <a:pPr marL="867491" lvl="1" indent="-4572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Mobile Phones</a:t>
            </a:r>
          </a:p>
          <a:p>
            <a:pPr marL="867491" lvl="1" indent="-4572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Tablets</a:t>
            </a:r>
          </a:p>
          <a:p>
            <a:pPr marL="867491" lvl="1" indent="-4572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Workstations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+mn-lt"/>
              </a:rPr>
              <a:t>Customizable Interface</a:t>
            </a:r>
          </a:p>
        </p:txBody>
      </p:sp>
      <p:pic>
        <p:nvPicPr>
          <p:cNvPr id="2052" name="Picture 4" descr="Image result for mobile phone">
            <a:extLst>
              <a:ext uri="{FF2B5EF4-FFF2-40B4-BE49-F238E27FC236}">
                <a16:creationId xmlns:a16="http://schemas.microsoft.com/office/drawing/2014/main" id="{61AFA5B4-7FBE-4140-A8A8-FC1C77DD1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94" y="4270201"/>
            <a:ext cx="2578585" cy="171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ablet">
            <a:extLst>
              <a:ext uri="{FF2B5EF4-FFF2-40B4-BE49-F238E27FC236}">
                <a16:creationId xmlns:a16="http://schemas.microsoft.com/office/drawing/2014/main" id="{5F506584-4680-4728-B3B1-5262F63C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068" y1="45553" x2="3973" y2="88949"/>
                        <a14:foregroundMark x1="6849" y1="59299" x2="14521" y2="42318"/>
                        <a14:foregroundMark x1="79041" y1="55526" x2="95616" y2="95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427" y="5124123"/>
            <a:ext cx="3404573" cy="173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47FAC9-57AD-4815-8E30-2218BCC8B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217" y="5261192"/>
            <a:ext cx="2124814" cy="1280701"/>
          </a:xfrm>
          <a:prstGeom prst="rect">
            <a:avLst/>
          </a:prstGeom>
        </p:spPr>
      </p:pic>
      <p:pic>
        <p:nvPicPr>
          <p:cNvPr id="13" name="Picture 6" descr="Image result for tablet">
            <a:extLst>
              <a:ext uri="{FF2B5EF4-FFF2-40B4-BE49-F238E27FC236}">
                <a16:creationId xmlns:a16="http://schemas.microsoft.com/office/drawing/2014/main" id="{1C6E8EF5-977E-46D7-92C7-E398E62E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068" y1="45553" x2="3973" y2="88949"/>
                        <a14:foregroundMark x1="6849" y1="59299" x2="14521" y2="42318"/>
                        <a14:foregroundMark x1="79041" y1="55526" x2="95616" y2="95687"/>
                        <a14:backgroundMark x1="18219" y1="42588" x2="82055" y2="25337"/>
                        <a14:backgroundMark x1="18630" y1="72776" x2="32055" y2="37466"/>
                        <a14:backgroundMark x1="18082" y1="39623" x2="19726" y2="5660"/>
                        <a14:backgroundMark x1="22192" y1="22642" x2="40000" y2="7278"/>
                        <a14:backgroundMark x1="23151" y1="68464" x2="79178" y2="68464"/>
                        <a14:backgroundMark x1="79726" y1="74663" x2="20411" y2="74933"/>
                        <a14:backgroundMark x1="79315" y1="80054" x2="19589" y2="78976"/>
                        <a14:backgroundMark x1="65753" y1="38275" x2="66301" y2="54987"/>
                        <a14:backgroundMark x1="74110" y1="32345" x2="72877" y2="50135"/>
                        <a14:backgroundMark x1="68767" y1="23450" x2="69863" y2="10512"/>
                        <a14:backgroundMark x1="57123" y1="20485" x2="59589" y2="11051"/>
                        <a14:backgroundMark x1="45479" y1="11321" x2="48904" y2="15364"/>
                        <a14:backgroundMark x1="23836" y1="9704" x2="27534" y2="4313"/>
                        <a14:backgroundMark x1="48630" y1="10243" x2="47534" y2="5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37" y="5127731"/>
            <a:ext cx="3404573" cy="173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1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/>
          <p:cNvSpPr txBox="1">
            <a:spLocks/>
          </p:cNvSpPr>
          <p:nvPr/>
        </p:nvSpPr>
        <p:spPr>
          <a:xfrm>
            <a:off x="972001" y="2954000"/>
            <a:ext cx="7740200" cy="74663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2000" b="0" i="0" u="none" kern="1200" baseline="0">
                <a:solidFill>
                  <a:schemeClr val="bg2"/>
                </a:solidFill>
                <a:uFillTx/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Review of concept and future opportunities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881627" y="2366501"/>
            <a:ext cx="7845137" cy="57412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u="none" kern="1200" baseline="0">
                <a:solidFill>
                  <a:schemeClr val="bg2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MATtrackerGPS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2070250218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OVER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OVER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5C2C4932673429BDFC90B87B5C50B" ma:contentTypeVersion="0" ma:contentTypeDescription="Create a new document." ma:contentTypeScope="" ma:versionID="7d22ef480117ad86268937b085b7ab6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49C23F5-415E-4497-9578-F016D16EFCC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C9FC49-BBF5-49B6-9488-9243CBFF8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550B24-9FC9-4E02-9EE6-DD414A04EC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34665</TotalTime>
  <Words>212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Adobe 仿宋 Std R</vt:lpstr>
      <vt:lpstr>Arial</vt:lpstr>
      <vt:lpstr>Viper Squadron Solid</vt:lpstr>
      <vt:lpstr>Wingdings</vt:lpstr>
      <vt:lpstr>1_COVER</vt:lpstr>
      <vt:lpstr>2_COVER</vt:lpstr>
      <vt:lpstr>PAGES</vt:lpstr>
      <vt:lpstr>1_PAGES</vt:lpstr>
      <vt:lpstr>3_COVER</vt:lpstr>
      <vt:lpstr>2_PAGES</vt:lpstr>
      <vt:lpstr>3_PAGES</vt:lpstr>
      <vt:lpstr>4_PAGES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Presentazione personalizzata 1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 Corporate</dc:title>
  <dc:creator>ROBILANT</dc:creator>
  <cp:lastModifiedBy>Matthew Lorio</cp:lastModifiedBy>
  <cp:revision>454</cp:revision>
  <dcterms:created xsi:type="dcterms:W3CDTF">2014-10-07T14:17:37Z</dcterms:created>
  <dcterms:modified xsi:type="dcterms:W3CDTF">2018-08-27T22:14:53Z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0x0101006FA5C2C4932673429BDFC90B87B5C50B</vt:lpwstr>
  </property>
</Properties>
</file>